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7" r:id="rId28"/>
    <p:sldId id="281" r:id="rId29"/>
    <p:sldId id="282" r:id="rId30"/>
    <p:sldId id="283" r:id="rId31"/>
    <p:sldId id="285" r:id="rId32"/>
    <p:sldId id="284" r:id="rId33"/>
    <p:sldId id="286" r:id="rId34"/>
  </p:sldIdLst>
  <p:sldSz cx="18288000" cy="10287000"/>
  <p:notesSz cx="6858000" cy="9144000"/>
  <p:embeddedFontLst>
    <p:embeddedFont>
      <p:font typeface="Arial Bold" panose="020B0704020202020204" pitchFamily="34" charset="0"/>
      <p:regular r:id="rId35"/>
      <p:bold r:id="rId36"/>
    </p:embeddedFont>
    <p:embeddedFont>
      <p:font typeface="Arimo" panose="020B0604020202020204" charset="0"/>
      <p:regular r:id="rId37"/>
    </p:embeddedFont>
    <p:embeddedFont>
      <p:font typeface="Arimo Bold" panose="020B0604020202020204" charset="0"/>
      <p:regular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1218643" cy="10272908"/>
          </a:xfrm>
          <a:custGeom>
            <a:avLst/>
            <a:gdLst/>
            <a:ahLst/>
            <a:cxnLst/>
            <a:rect l="l" t="t" r="r" b="b"/>
            <a:pathLst>
              <a:path w="11218643" h="10272908">
                <a:moveTo>
                  <a:pt x="0" y="0"/>
                </a:moveTo>
                <a:lnTo>
                  <a:pt x="11218643" y="0"/>
                </a:lnTo>
                <a:lnTo>
                  <a:pt x="11218643" y="10272908"/>
                </a:lnTo>
                <a:lnTo>
                  <a:pt x="0" y="1027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61" r="-273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39600" y="1714500"/>
            <a:ext cx="5444847" cy="297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3"/>
              </a:lnSpc>
            </a:pPr>
            <a:r>
              <a:rPr lang="en-US" sz="7142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Hotel </a:t>
            </a:r>
          </a:p>
          <a:p>
            <a:pPr algn="ctr">
              <a:lnSpc>
                <a:spcPts val="7713"/>
              </a:lnSpc>
            </a:pPr>
            <a:r>
              <a:rPr lang="en-US" sz="7142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Reservation </a:t>
            </a:r>
          </a:p>
          <a:p>
            <a:pPr algn="ctr">
              <a:lnSpc>
                <a:spcPts val="7713"/>
              </a:lnSpc>
              <a:spcBef>
                <a:spcPct val="0"/>
              </a:spcBef>
            </a:pPr>
            <a:r>
              <a:rPr lang="en-US" sz="7142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3FE70-B37E-B901-D2E5-D7331B79103B}"/>
              </a:ext>
            </a:extLst>
          </p:cNvPr>
          <p:cNvSpPr txBox="1"/>
          <p:nvPr/>
        </p:nvSpPr>
        <p:spPr>
          <a:xfrm>
            <a:off x="15274647" y="76581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 . Aishwarya</a:t>
            </a:r>
            <a:endParaRPr lang="en-IN" sz="3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047B6-CD99-1DDD-10AF-2CB900E11F34}"/>
              </a:ext>
            </a:extLst>
          </p:cNvPr>
          <p:cNvSpPr txBox="1"/>
          <p:nvPr/>
        </p:nvSpPr>
        <p:spPr>
          <a:xfrm>
            <a:off x="14554200" y="8584912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Date : 07-01-2026</a:t>
            </a:r>
            <a:endParaRPr lang="en-IN" sz="3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B2BEC-94AA-700C-5B7E-25AF39ED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30358"/>
            <a:ext cx="12740507" cy="887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653A2-2676-2720-4967-C20063ACEFB5}"/>
              </a:ext>
            </a:extLst>
          </p:cNvPr>
          <p:cNvSpPr txBox="1"/>
          <p:nvPr/>
        </p:nvSpPr>
        <p:spPr>
          <a:xfrm>
            <a:off x="2362200" y="279342"/>
            <a:ext cx="9144000" cy="596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b="1" spc="-73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ER-DIAGRAM</a:t>
            </a:r>
            <a:endParaRPr lang="en-US" sz="1800" b="1" spc="-73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29828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226" y="1767986"/>
            <a:ext cx="15812481" cy="7333038"/>
          </a:xfrm>
          <a:custGeom>
            <a:avLst/>
            <a:gdLst/>
            <a:ahLst/>
            <a:cxnLst/>
            <a:rect l="l" t="t" r="r" b="b"/>
            <a:pathLst>
              <a:path w="15812481" h="7333038">
                <a:moveTo>
                  <a:pt x="0" y="0"/>
                </a:moveTo>
                <a:lnTo>
                  <a:pt x="15812480" y="0"/>
                </a:lnTo>
                <a:lnTo>
                  <a:pt x="15812480" y="7333038"/>
                </a:lnTo>
                <a:lnTo>
                  <a:pt x="0" y="733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63797" y="962025"/>
            <a:ext cx="23818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2604" y="1861760"/>
            <a:ext cx="15077852" cy="7161980"/>
          </a:xfrm>
          <a:custGeom>
            <a:avLst/>
            <a:gdLst/>
            <a:ahLst/>
            <a:cxnLst/>
            <a:rect l="l" t="t" r="r" b="b"/>
            <a:pathLst>
              <a:path w="15077852" h="7161980">
                <a:moveTo>
                  <a:pt x="0" y="0"/>
                </a:moveTo>
                <a:lnTo>
                  <a:pt x="15077852" y="0"/>
                </a:lnTo>
                <a:lnTo>
                  <a:pt x="15077852" y="7161979"/>
                </a:lnTo>
                <a:lnTo>
                  <a:pt x="0" y="716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96000" y="800100"/>
            <a:ext cx="57912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dashboard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4874" y="1869328"/>
            <a:ext cx="15047954" cy="7317068"/>
          </a:xfrm>
          <a:custGeom>
            <a:avLst/>
            <a:gdLst/>
            <a:ahLst/>
            <a:cxnLst/>
            <a:rect l="l" t="t" r="r" b="b"/>
            <a:pathLst>
              <a:path w="15047954" h="7317068">
                <a:moveTo>
                  <a:pt x="0" y="0"/>
                </a:moveTo>
                <a:lnTo>
                  <a:pt x="15047953" y="0"/>
                </a:lnTo>
                <a:lnTo>
                  <a:pt x="15047953" y="7317067"/>
                </a:lnTo>
                <a:lnTo>
                  <a:pt x="0" y="731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69978" y="962025"/>
            <a:ext cx="43480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Manager Dashboard 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8009" y="1975041"/>
            <a:ext cx="14568703" cy="6992977"/>
          </a:xfrm>
          <a:custGeom>
            <a:avLst/>
            <a:gdLst/>
            <a:ahLst/>
            <a:cxnLst/>
            <a:rect l="l" t="t" r="r" b="b"/>
            <a:pathLst>
              <a:path w="14568703" h="6992977">
                <a:moveTo>
                  <a:pt x="0" y="0"/>
                </a:moveTo>
                <a:lnTo>
                  <a:pt x="14568703" y="0"/>
                </a:lnTo>
                <a:lnTo>
                  <a:pt x="14568703" y="6992977"/>
                </a:lnTo>
                <a:lnTo>
                  <a:pt x="0" y="6992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96001" y="962025"/>
            <a:ext cx="60198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Receptionist dashboard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0" y="1247373"/>
            <a:ext cx="434339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Guest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4D260-4DDA-4608-69A3-532AD5F9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120067"/>
            <a:ext cx="14319221" cy="69195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9436" y="146745"/>
            <a:ext cx="712676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EB4E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reservation  booking  lifecycle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60042" y="1254809"/>
            <a:ext cx="528375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guest selects a hotel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497E0-E323-1999-D0CC-EB74550B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37" y="2112631"/>
            <a:ext cx="14319221" cy="69195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8388" y="2169163"/>
            <a:ext cx="14430814" cy="7089137"/>
          </a:xfrm>
          <a:custGeom>
            <a:avLst/>
            <a:gdLst/>
            <a:ahLst/>
            <a:cxnLst/>
            <a:rect l="l" t="t" r="r" b="b"/>
            <a:pathLst>
              <a:path w="14430814" h="7089137">
                <a:moveTo>
                  <a:pt x="0" y="0"/>
                </a:moveTo>
                <a:lnTo>
                  <a:pt x="14430814" y="0"/>
                </a:lnTo>
                <a:lnTo>
                  <a:pt x="14430814" y="7089137"/>
                </a:lnTo>
                <a:lnTo>
                  <a:pt x="0" y="708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4486" y="1248817"/>
            <a:ext cx="1606011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2.guest search for rooms according to check-in check-out dates and Number of </a:t>
            </a:r>
            <a:r>
              <a:rPr lang="en-US" sz="30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guestsl</a:t>
            </a:r>
            <a:endParaRPr lang="en-US" sz="3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8763" y="2153106"/>
            <a:ext cx="14689287" cy="7014135"/>
          </a:xfrm>
          <a:custGeom>
            <a:avLst/>
            <a:gdLst/>
            <a:ahLst/>
            <a:cxnLst/>
            <a:rect l="l" t="t" r="r" b="b"/>
            <a:pathLst>
              <a:path w="14689287" h="7014135">
                <a:moveTo>
                  <a:pt x="0" y="0"/>
                </a:moveTo>
                <a:lnTo>
                  <a:pt x="14689288" y="0"/>
                </a:lnTo>
                <a:lnTo>
                  <a:pt x="14689288" y="7014135"/>
                </a:lnTo>
                <a:lnTo>
                  <a:pt x="0" y="701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3876" y="1154736"/>
            <a:ext cx="147710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3.guest select rooms based on  count of people and book the rooms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5564" y="1957131"/>
            <a:ext cx="14916872" cy="6880407"/>
          </a:xfrm>
          <a:custGeom>
            <a:avLst/>
            <a:gdLst/>
            <a:ahLst/>
            <a:cxnLst/>
            <a:rect l="l" t="t" r="r" b="b"/>
            <a:pathLst>
              <a:path w="14916872" h="6880407">
                <a:moveTo>
                  <a:pt x="0" y="0"/>
                </a:moveTo>
                <a:lnTo>
                  <a:pt x="14916872" y="0"/>
                </a:lnTo>
                <a:lnTo>
                  <a:pt x="14916872" y="6880407"/>
                </a:lnTo>
                <a:lnTo>
                  <a:pt x="0" y="688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5564" y="962025"/>
            <a:ext cx="1424023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4.manager  assigned with that hotel confirms or reject the booking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001000" cy="10272908"/>
          </a:xfrm>
          <a:custGeom>
            <a:avLst/>
            <a:gdLst/>
            <a:ahLst/>
            <a:cxnLst/>
            <a:rect l="l" t="t" r="r" b="b"/>
            <a:pathLst>
              <a:path w="8063126" h="10339753">
                <a:moveTo>
                  <a:pt x="0" y="0"/>
                </a:moveTo>
                <a:lnTo>
                  <a:pt x="8063126" y="0"/>
                </a:lnTo>
                <a:lnTo>
                  <a:pt x="8063126" y="10339753"/>
                </a:lnTo>
                <a:lnTo>
                  <a:pt x="0" y="1033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49" b="-444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9464040" y="1090040"/>
            <a:ext cx="3794760" cy="52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Project Overview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33560" y="1782641"/>
            <a:ext cx="4377040" cy="52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6400" y="2438370"/>
            <a:ext cx="3646101" cy="52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Key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3560" y="3114125"/>
            <a:ext cx="4171856" cy="52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Technology Stack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33560" y="3771358"/>
            <a:ext cx="4593546" cy="52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System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72723" y="5195470"/>
            <a:ext cx="6118701" cy="52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Dashboard Screenshots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85917" y="5821938"/>
            <a:ext cx="9049684" cy="58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819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steps of reservation Booking lifecycle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85917" y="6529151"/>
            <a:ext cx="7248847" cy="58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819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reservation Booking lifecycle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9600" y="7897905"/>
            <a:ext cx="7643857" cy="58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819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Reports and Analytics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18510" y="9348025"/>
            <a:ext cx="7643857" cy="58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819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Results and Achievements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72723" y="7236364"/>
            <a:ext cx="7391399" cy="58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819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Room service Feature Demo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B788A-EC23-2997-5868-1B926D87A577}"/>
              </a:ext>
            </a:extLst>
          </p:cNvPr>
          <p:cNvSpPr txBox="1"/>
          <p:nvPr/>
        </p:nvSpPr>
        <p:spPr>
          <a:xfrm>
            <a:off x="9684043" y="8546605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Functional Requirements &amp; Summary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B6AD3-54AA-A475-6811-AED48B3D4CED}"/>
              </a:ext>
            </a:extLst>
          </p:cNvPr>
          <p:cNvSpPr txBox="1"/>
          <p:nvPr/>
        </p:nvSpPr>
        <p:spPr>
          <a:xfrm>
            <a:off x="6400800" y="4447806"/>
            <a:ext cx="9144000" cy="6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365"/>
              </a:lnSpc>
              <a:spcBef>
                <a:spcPct val="0"/>
              </a:spcBef>
            </a:pPr>
            <a:r>
              <a:rPr lang="en-US" sz="3600" spc="-6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ER-Diagram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06054" y="2246964"/>
            <a:ext cx="13657550" cy="6521480"/>
          </a:xfrm>
          <a:custGeom>
            <a:avLst/>
            <a:gdLst/>
            <a:ahLst/>
            <a:cxnLst/>
            <a:rect l="l" t="t" r="r" b="b"/>
            <a:pathLst>
              <a:path w="13657550" h="6521480">
                <a:moveTo>
                  <a:pt x="0" y="0"/>
                </a:moveTo>
                <a:lnTo>
                  <a:pt x="13657551" y="0"/>
                </a:lnTo>
                <a:lnTo>
                  <a:pt x="13657551" y="6521480"/>
                </a:lnTo>
                <a:lnTo>
                  <a:pt x="0" y="65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06054" y="962025"/>
            <a:ext cx="1168614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5.receptionist assigned to the hotel check -in the guest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9538" y="2617318"/>
            <a:ext cx="8506759" cy="6295002"/>
          </a:xfrm>
          <a:custGeom>
            <a:avLst/>
            <a:gdLst/>
            <a:ahLst/>
            <a:cxnLst/>
            <a:rect l="l" t="t" r="r" b="b"/>
            <a:pathLst>
              <a:path w="8506759" h="6295002">
                <a:moveTo>
                  <a:pt x="0" y="0"/>
                </a:moveTo>
                <a:lnTo>
                  <a:pt x="8506759" y="0"/>
                </a:lnTo>
                <a:lnTo>
                  <a:pt x="8506759" y="6295002"/>
                </a:lnTo>
                <a:lnTo>
                  <a:pt x="0" y="6295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84932" y="3862180"/>
            <a:ext cx="6872273" cy="3400397"/>
          </a:xfrm>
          <a:custGeom>
            <a:avLst/>
            <a:gdLst/>
            <a:ahLst/>
            <a:cxnLst/>
            <a:rect l="l" t="t" r="r" b="b"/>
            <a:pathLst>
              <a:path w="6872273" h="3400397">
                <a:moveTo>
                  <a:pt x="0" y="0"/>
                </a:moveTo>
                <a:lnTo>
                  <a:pt x="6872273" y="0"/>
                </a:lnTo>
                <a:lnTo>
                  <a:pt x="6872273" y="3400396"/>
                </a:lnTo>
                <a:lnTo>
                  <a:pt x="0" y="340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7077" y="458869"/>
            <a:ext cx="13514738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this I have also added room services so that, when guest check-in then can request for services where in receptionist will approve and provide those by making additional charges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538" y="1727258"/>
            <a:ext cx="58470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guest request for 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4777" y="3281790"/>
            <a:ext cx="5762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status of service is pending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2060" y="2086432"/>
            <a:ext cx="12717207" cy="6104260"/>
          </a:xfrm>
          <a:custGeom>
            <a:avLst/>
            <a:gdLst/>
            <a:ahLst/>
            <a:cxnLst/>
            <a:rect l="l" t="t" r="r" b="b"/>
            <a:pathLst>
              <a:path w="12717207" h="6104260">
                <a:moveTo>
                  <a:pt x="0" y="0"/>
                </a:moveTo>
                <a:lnTo>
                  <a:pt x="12717207" y="0"/>
                </a:lnTo>
                <a:lnTo>
                  <a:pt x="12717207" y="6104259"/>
                </a:lnTo>
                <a:lnTo>
                  <a:pt x="0" y="6104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62060" y="1332255"/>
            <a:ext cx="141638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7.receptionist will approve by making additional charges on the service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3312" y="2155752"/>
            <a:ext cx="15143779" cy="6095371"/>
          </a:xfrm>
          <a:custGeom>
            <a:avLst/>
            <a:gdLst/>
            <a:ahLst/>
            <a:cxnLst/>
            <a:rect l="l" t="t" r="r" b="b"/>
            <a:pathLst>
              <a:path w="15143779" h="6095371">
                <a:moveTo>
                  <a:pt x="0" y="0"/>
                </a:moveTo>
                <a:lnTo>
                  <a:pt x="15143780" y="0"/>
                </a:lnTo>
                <a:lnTo>
                  <a:pt x="15143780" y="6095371"/>
                </a:lnTo>
                <a:lnTo>
                  <a:pt x="0" y="6095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03312" y="971550"/>
            <a:ext cx="119860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8.Service provided to the Guest , now status is  served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8954" y="2070145"/>
            <a:ext cx="12050734" cy="5693972"/>
          </a:xfrm>
          <a:custGeom>
            <a:avLst/>
            <a:gdLst/>
            <a:ahLst/>
            <a:cxnLst/>
            <a:rect l="l" t="t" r="r" b="b"/>
            <a:pathLst>
              <a:path w="12050734" h="5693972">
                <a:moveTo>
                  <a:pt x="0" y="0"/>
                </a:moveTo>
                <a:lnTo>
                  <a:pt x="12050734" y="0"/>
                </a:lnTo>
                <a:lnTo>
                  <a:pt x="12050734" y="5693972"/>
                </a:lnTo>
                <a:lnTo>
                  <a:pt x="0" y="569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8954" y="971550"/>
            <a:ext cx="119860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9.Receptionist check-out the guest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1009" y="2106499"/>
            <a:ext cx="14368864" cy="6843171"/>
          </a:xfrm>
          <a:custGeom>
            <a:avLst/>
            <a:gdLst/>
            <a:ahLst/>
            <a:cxnLst/>
            <a:rect l="l" t="t" r="r" b="b"/>
            <a:pathLst>
              <a:path w="14368864" h="6843171">
                <a:moveTo>
                  <a:pt x="0" y="0"/>
                </a:moveTo>
                <a:lnTo>
                  <a:pt x="14368864" y="0"/>
                </a:lnTo>
                <a:lnTo>
                  <a:pt x="14368864" y="6843171"/>
                </a:lnTo>
                <a:lnTo>
                  <a:pt x="0" y="6843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688" y="971550"/>
            <a:ext cx="182880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10.invoice preview after check-out (additional charges include service charges,breakage fee)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373" y="2274706"/>
            <a:ext cx="14668222" cy="7114088"/>
          </a:xfrm>
          <a:custGeom>
            <a:avLst/>
            <a:gdLst/>
            <a:ahLst/>
            <a:cxnLst/>
            <a:rect l="l" t="t" r="r" b="b"/>
            <a:pathLst>
              <a:path w="14668222" h="7114088">
                <a:moveTo>
                  <a:pt x="0" y="0"/>
                </a:moveTo>
                <a:lnTo>
                  <a:pt x="14668222" y="0"/>
                </a:lnTo>
                <a:lnTo>
                  <a:pt x="14668222" y="7114088"/>
                </a:lnTo>
                <a:lnTo>
                  <a:pt x="0" y="711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9372" y="1170363"/>
            <a:ext cx="990302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11.payment successful and billing is generated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24EA3-B8A7-CA2B-2BBF-5E426264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684520"/>
            <a:ext cx="7882366" cy="426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9F2A7-A664-C7EC-5F36-0BC3AB20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3584472"/>
            <a:ext cx="6477000" cy="2736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2D54D-25F3-A759-CFD5-F21852961829}"/>
              </a:ext>
            </a:extLst>
          </p:cNvPr>
          <p:cNvSpPr txBox="1"/>
          <p:nvPr/>
        </p:nvSpPr>
        <p:spPr>
          <a:xfrm>
            <a:off x="-228600" y="-58994"/>
            <a:ext cx="9144000" cy="61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Notifications to the guest</a:t>
            </a:r>
            <a:endParaRPr lang="en-US" sz="1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F24E8-D1AF-70A8-57FB-9ED5A9D3C659}"/>
              </a:ext>
            </a:extLst>
          </p:cNvPr>
          <p:cNvSpPr txBox="1"/>
          <p:nvPr/>
        </p:nvSpPr>
        <p:spPr>
          <a:xfrm>
            <a:off x="8458200" y="2837408"/>
            <a:ext cx="9144000" cy="61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Billing history that guest can view</a:t>
            </a:r>
            <a:endParaRPr lang="en-US" sz="1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F7771-BACF-89F1-EDBD-9E2E79F5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37061"/>
            <a:ext cx="7882367" cy="387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BE197-7107-3202-D377-9BE62C5AD4A8}"/>
              </a:ext>
            </a:extLst>
          </p:cNvPr>
          <p:cNvSpPr txBox="1"/>
          <p:nvPr/>
        </p:nvSpPr>
        <p:spPr>
          <a:xfrm>
            <a:off x="149619" y="5433600"/>
            <a:ext cx="9239864" cy="61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Reservations of guest that guest can view </a:t>
            </a:r>
            <a:endParaRPr lang="en-US" sz="1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03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0103" y="1700310"/>
            <a:ext cx="9616455" cy="4014870"/>
          </a:xfrm>
          <a:custGeom>
            <a:avLst/>
            <a:gdLst/>
            <a:ahLst/>
            <a:cxnLst/>
            <a:rect l="l" t="t" r="r" b="b"/>
            <a:pathLst>
              <a:path w="9616455" h="4014870">
                <a:moveTo>
                  <a:pt x="0" y="0"/>
                </a:moveTo>
                <a:lnTo>
                  <a:pt x="9616455" y="0"/>
                </a:lnTo>
                <a:lnTo>
                  <a:pt x="9616455" y="4014870"/>
                </a:lnTo>
                <a:lnTo>
                  <a:pt x="0" y="4014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07420" y="4638910"/>
            <a:ext cx="10177026" cy="4619390"/>
          </a:xfrm>
          <a:custGeom>
            <a:avLst/>
            <a:gdLst/>
            <a:ahLst/>
            <a:cxnLst/>
            <a:rect l="l" t="t" r="r" b="b"/>
            <a:pathLst>
              <a:path w="10177026" h="4619390">
                <a:moveTo>
                  <a:pt x="0" y="0"/>
                </a:moveTo>
                <a:lnTo>
                  <a:pt x="10177026" y="0"/>
                </a:lnTo>
                <a:lnTo>
                  <a:pt x="10177026" y="4619390"/>
                </a:lnTo>
                <a:lnTo>
                  <a:pt x="0" y="461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59" r="-60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4343" y="568204"/>
            <a:ext cx="16968368" cy="60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4119" b="1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Reports &amp; Analytics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4343" y="568204"/>
            <a:ext cx="4793456" cy="62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4119" b="1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Reports &amp;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5EE19-458F-B59A-E6AF-39528BA95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8" y="1824702"/>
            <a:ext cx="12741744" cy="66375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4343" y="568204"/>
            <a:ext cx="16968368" cy="60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spc="-7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9845" y="1296923"/>
            <a:ext cx="13397445" cy="657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82"/>
              </a:lnSpc>
            </a:pPr>
            <a:endParaRPr/>
          </a:p>
          <a:p>
            <a:pPr algn="just">
              <a:lnSpc>
                <a:spcPts val="4782"/>
              </a:lnSpc>
            </a:pP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Objective:</a:t>
            </a:r>
          </a:p>
          <a:p>
            <a:pPr marL="645323" lvl="1" indent="-322661" algn="just">
              <a:lnSpc>
                <a:spcPts val="4782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full-stack hotel reservation system that digitizes the complete booking lifecycle, including guest registration, real-time room search, and reservations.</a:t>
            </a:r>
          </a:p>
          <a:p>
            <a:pPr marL="645323" lvl="1" indent="-322661" algn="just">
              <a:lnSpc>
                <a:spcPts val="4782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Streamline hotel operations for guests and staff through check-in/check-out processing, service request handling, and automated billing.</a:t>
            </a:r>
          </a:p>
          <a:p>
            <a:pPr marL="645323" lvl="1" indent="-322661" algn="just">
              <a:lnSpc>
                <a:spcPts val="4782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secure, role-based dashboards for receptionists, managers, and admins to manage rooms, track revenue, and monitor hotel performance in real time.</a:t>
            </a:r>
          </a:p>
          <a:p>
            <a:pPr algn="just">
              <a:lnSpc>
                <a:spcPts val="4782"/>
              </a:lnSpc>
            </a:pPr>
            <a:endParaRPr lang="en-US" sz="29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083" y="2798043"/>
            <a:ext cx="14520596" cy="5318168"/>
          </a:xfrm>
          <a:custGeom>
            <a:avLst/>
            <a:gdLst/>
            <a:ahLst/>
            <a:cxnLst/>
            <a:rect l="l" t="t" r="r" b="b"/>
            <a:pathLst>
              <a:path w="14520596" h="5318168">
                <a:moveTo>
                  <a:pt x="0" y="0"/>
                </a:moveTo>
                <a:lnTo>
                  <a:pt x="14520597" y="0"/>
                </a:lnTo>
                <a:lnTo>
                  <a:pt x="14520597" y="5318169"/>
                </a:lnTo>
                <a:lnTo>
                  <a:pt x="0" y="5318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4083" y="1669134"/>
            <a:ext cx="14520596" cy="163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3219" b="1" spc="-54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Functional Requirements &amp; Implementation Summary</a:t>
            </a:r>
          </a:p>
          <a:p>
            <a:pPr algn="l">
              <a:lnSpc>
                <a:spcPts val="4303"/>
              </a:lnSpc>
            </a:pPr>
            <a:endParaRPr lang="en-US" sz="3219" b="1" spc="-54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766"/>
              </a:lnSpc>
            </a:pPr>
            <a:endParaRPr lang="en-US" sz="3219" b="1" spc="-54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A25200-32AB-6A58-4DF0-DF682046050E}"/>
              </a:ext>
            </a:extLst>
          </p:cNvPr>
          <p:cNvSpPr txBox="1"/>
          <p:nvPr/>
        </p:nvSpPr>
        <p:spPr>
          <a:xfrm>
            <a:off x="1371600" y="1104900"/>
            <a:ext cx="995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Results and Achievements</a:t>
            </a:r>
            <a:endParaRPr lang="en-IN" sz="3200" dirty="0"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6F960-41E1-1BFF-A452-F8200E1DD3BF}"/>
              </a:ext>
            </a:extLst>
          </p:cNvPr>
          <p:cNvSpPr txBox="1"/>
          <p:nvPr/>
        </p:nvSpPr>
        <p:spPr>
          <a:xfrm>
            <a:off x="3048000" y="2095500"/>
            <a:ext cx="11125200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Guaranteed Booking Integrity:</a:t>
            </a:r>
            <a:r>
              <a:rPr lang="en-US" sz="2800" dirty="0"/>
              <a:t> double-booking prevention through strong validation logic.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Secure RBAC Architecture:</a:t>
            </a:r>
            <a:r>
              <a:rPr lang="en-US" sz="2800" dirty="0"/>
              <a:t> JWT-based role security for Admin, Manager, Receptionist &amp; Guest.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Seamless Role Workflow:</a:t>
            </a:r>
            <a:r>
              <a:rPr lang="en-US" sz="2800" dirty="0"/>
              <a:t> Guest actions instantly reflect in Reception &amp; Billing modules.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High-Speed Analytics:</a:t>
            </a:r>
            <a:r>
              <a:rPr lang="en-US" sz="2800" dirty="0"/>
              <a:t> Real-time dashboards powered by optimized LINQ queries.</a:t>
            </a:r>
          </a:p>
        </p:txBody>
      </p:sp>
    </p:spTree>
    <p:extLst>
      <p:ext uri="{BB962C8B-B14F-4D97-AF65-F5344CB8AC3E}">
        <p14:creationId xmlns:p14="http://schemas.microsoft.com/office/powerpoint/2010/main" val="146221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Nebula In Action: Live Demo">
            <a:extLst>
              <a:ext uri="{FF2B5EF4-FFF2-40B4-BE49-F238E27FC236}">
                <a16:creationId xmlns:a16="http://schemas.microsoft.com/office/drawing/2014/main" id="{B2B5D497-1AFF-9B3A-1F6F-B9E4FA4F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44111"/>
            <a:ext cx="11582400" cy="81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-you-powerpoint-template - SlideBazaar">
            <a:extLst>
              <a:ext uri="{FF2B5EF4-FFF2-40B4-BE49-F238E27FC236}">
                <a16:creationId xmlns:a16="http://schemas.microsoft.com/office/drawing/2014/main" id="{A07A3AC7-01D8-3F50-0D24-AAC0349E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97152"/>
            <a:ext cx="12665528" cy="709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4343" y="568204"/>
            <a:ext cx="16968368" cy="60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spc="-7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37535" y="1729784"/>
            <a:ext cx="13847646" cy="54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6"/>
              </a:lnSpc>
            </a:pP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Technology Stack:</a:t>
            </a:r>
          </a:p>
          <a:p>
            <a:pPr algn="l">
              <a:lnSpc>
                <a:spcPts val="6366"/>
              </a:lnSpc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Backend: </a:t>
            </a: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ASP.NET Core 8.0 Web API (C#)</a:t>
            </a:r>
          </a:p>
          <a:p>
            <a:pPr algn="l">
              <a:lnSpc>
                <a:spcPts val="6366"/>
              </a:lnSpc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Frontend: </a:t>
            </a: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Angular 18 (Standalone Components, Angular Material)</a:t>
            </a:r>
          </a:p>
          <a:p>
            <a:pPr algn="l">
              <a:lnSpc>
                <a:spcPts val="6366"/>
              </a:lnSpc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Database: </a:t>
            </a: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</a:t>
            </a:r>
          </a:p>
          <a:p>
            <a:pPr algn="just">
              <a:lnSpc>
                <a:spcPts val="6366"/>
              </a:lnSpc>
            </a:pP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Authentication: </a:t>
            </a: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JWT (JSON Web Tokens) with Role-Based Access Control</a:t>
            </a:r>
          </a:p>
          <a:p>
            <a:pPr algn="l">
              <a:lnSpc>
                <a:spcPts val="6366"/>
              </a:lnSpc>
            </a:pPr>
            <a:r>
              <a:rPr lang="en-US" sz="29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Duration: 10 </a:t>
            </a:r>
            <a:r>
              <a:rPr lang="en-US" sz="2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</a:t>
            </a:r>
          </a:p>
          <a:p>
            <a:pPr algn="l">
              <a:lnSpc>
                <a:spcPts val="4782"/>
              </a:lnSpc>
            </a:pPr>
            <a:endParaRPr lang="en-US" sz="29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4343" y="568204"/>
            <a:ext cx="16968368" cy="60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spc="-7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8253" y="1772015"/>
            <a:ext cx="14625625" cy="588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292" lvl="1" indent="-317646" algn="just">
              <a:lnSpc>
                <a:spcPts val="5855"/>
              </a:lnSpc>
              <a:buFont typeface="Arial"/>
              <a:buChar char="•"/>
            </a:pPr>
            <a:r>
              <a:rPr lang="en-US" sz="294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Hotels are still using manual or semi-automated systems, which cause booking errors and inefficient room usage.</a:t>
            </a:r>
          </a:p>
          <a:p>
            <a:pPr marL="635292" lvl="1" indent="-317646" algn="just">
              <a:lnSpc>
                <a:spcPts val="5855"/>
              </a:lnSpc>
              <a:buFont typeface="Arial"/>
              <a:buChar char="•"/>
            </a:pPr>
            <a:r>
              <a:rPr lang="en-US" sz="294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real-time view of room availability, occupancy, or revenue for management.</a:t>
            </a:r>
          </a:p>
          <a:p>
            <a:pPr marL="635292" lvl="1" indent="-317646" algn="just">
              <a:lnSpc>
                <a:spcPts val="5855"/>
              </a:lnSpc>
              <a:buFont typeface="Arial"/>
              <a:buChar char="•"/>
            </a:pPr>
            <a:r>
              <a:rPr lang="en-US" sz="294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Guests experience delays and confusion due to disconnected booking and check-in processes.</a:t>
            </a:r>
          </a:p>
          <a:p>
            <a:pPr marL="635292" lvl="1" indent="-317646" algn="just">
              <a:lnSpc>
                <a:spcPts val="5855"/>
              </a:lnSpc>
              <a:buFont typeface="Arial"/>
              <a:buChar char="•"/>
            </a:pPr>
            <a:r>
              <a:rPr lang="en-US" sz="294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centralized and secure hotel reservation system is needed to streamline operations and improve the guest experience.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96884" y="549460"/>
            <a:ext cx="4206269" cy="6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b="1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6884" y="1838582"/>
            <a:ext cx="7711802" cy="3299979"/>
            <a:chOff x="0" y="0"/>
            <a:chExt cx="10282403" cy="4399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82454" cy="4399904"/>
            </a:xfrm>
            <a:custGeom>
              <a:avLst/>
              <a:gdLst/>
              <a:ahLst/>
              <a:cxnLst/>
              <a:rect l="l" t="t" r="r" b="b"/>
              <a:pathLst>
                <a:path w="10282454" h="4399904">
                  <a:moveTo>
                    <a:pt x="0" y="0"/>
                  </a:moveTo>
                  <a:lnTo>
                    <a:pt x="10282454" y="0"/>
                  </a:lnTo>
                  <a:lnTo>
                    <a:pt x="10282454" y="4399904"/>
                  </a:lnTo>
                  <a:lnTo>
                    <a:pt x="0" y="4399904"/>
                  </a:lnTo>
                  <a:close/>
                </a:path>
              </a:pathLst>
            </a:custGeom>
            <a:solidFill>
              <a:srgbClr val="FF91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551375" y="1838582"/>
            <a:ext cx="7890962" cy="3304918"/>
            <a:chOff x="0" y="0"/>
            <a:chExt cx="10521283" cy="44065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21334" cy="4406488"/>
            </a:xfrm>
            <a:custGeom>
              <a:avLst/>
              <a:gdLst/>
              <a:ahLst/>
              <a:cxnLst/>
              <a:rect l="l" t="t" r="r" b="b"/>
              <a:pathLst>
                <a:path w="10521334" h="4406488">
                  <a:moveTo>
                    <a:pt x="0" y="0"/>
                  </a:moveTo>
                  <a:lnTo>
                    <a:pt x="10521334" y="0"/>
                  </a:lnTo>
                  <a:lnTo>
                    <a:pt x="10521334" y="4406488"/>
                  </a:lnTo>
                  <a:lnTo>
                    <a:pt x="0" y="4406488"/>
                  </a:lnTo>
                  <a:close/>
                </a:path>
              </a:pathLst>
            </a:custGeom>
            <a:solidFill>
              <a:srgbClr val="005A9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896884" y="5436013"/>
            <a:ext cx="7711802" cy="3354299"/>
            <a:chOff x="0" y="0"/>
            <a:chExt cx="10282403" cy="44723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82454" cy="4472329"/>
            </a:xfrm>
            <a:custGeom>
              <a:avLst/>
              <a:gdLst/>
              <a:ahLst/>
              <a:cxnLst/>
              <a:rect l="l" t="t" r="r" b="b"/>
              <a:pathLst>
                <a:path w="10282454" h="4472329">
                  <a:moveTo>
                    <a:pt x="0" y="0"/>
                  </a:moveTo>
                  <a:lnTo>
                    <a:pt x="10282454" y="0"/>
                  </a:lnTo>
                  <a:lnTo>
                    <a:pt x="10282454" y="4472329"/>
                  </a:lnTo>
                  <a:lnTo>
                    <a:pt x="0" y="4472329"/>
                  </a:lnTo>
                  <a:close/>
                </a:path>
              </a:pathLst>
            </a:custGeom>
            <a:solidFill>
              <a:srgbClr val="5170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551375" y="5436013"/>
            <a:ext cx="7890962" cy="3354299"/>
            <a:chOff x="0" y="0"/>
            <a:chExt cx="10521283" cy="44723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21334" cy="4472329"/>
            </a:xfrm>
            <a:custGeom>
              <a:avLst/>
              <a:gdLst/>
              <a:ahLst/>
              <a:cxnLst/>
              <a:rect l="l" t="t" r="r" b="b"/>
              <a:pathLst>
                <a:path w="10521334" h="4472329">
                  <a:moveTo>
                    <a:pt x="0" y="0"/>
                  </a:moveTo>
                  <a:lnTo>
                    <a:pt x="10521334" y="0"/>
                  </a:lnTo>
                  <a:lnTo>
                    <a:pt x="10521334" y="4472329"/>
                  </a:lnTo>
                  <a:lnTo>
                    <a:pt x="0" y="4472329"/>
                  </a:lnTo>
                  <a:close/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49023" y="2459007"/>
            <a:ext cx="7283177" cy="16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sz="3719" spc="-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RBAC Security 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sz="3719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Secure role-based access for Admins, Staff, and Guests.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9065" y="2459007"/>
            <a:ext cx="7423044" cy="20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1"/>
              </a:lnSpc>
              <a:spcBef>
                <a:spcPct val="0"/>
              </a:spcBef>
            </a:pPr>
            <a:r>
              <a:rPr lang="en-US" sz="3600" spc="-6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Search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600" spc="-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Instant availability engine         preventing double-bookings.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endParaRPr lang="en-US" sz="3600" spc="-6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2537" y="6054888"/>
            <a:ext cx="7359663" cy="1607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3"/>
              </a:lnSpc>
              <a:spcBef>
                <a:spcPct val="0"/>
              </a:spcBef>
            </a:pPr>
            <a:r>
              <a:rPr lang="en-US" sz="3619" spc="-6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Dynamic Pricing</a:t>
            </a:r>
          </a:p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3619" spc="-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Automated seasonal rate adjustments for revenue optimization.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0937" y="6289940"/>
            <a:ext cx="7503500" cy="16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sz="3719" spc="-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Service Portal 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sz="3719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Direct digital request system for room service and housekeeping.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96884" y="718477"/>
            <a:ext cx="3865478" cy="6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b="1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6884" y="1838582"/>
            <a:ext cx="7701991" cy="3500441"/>
            <a:chOff x="0" y="0"/>
            <a:chExt cx="10290055" cy="4676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0106" cy="4676636"/>
            </a:xfrm>
            <a:custGeom>
              <a:avLst/>
              <a:gdLst/>
              <a:ahLst/>
              <a:cxnLst/>
              <a:rect l="l" t="t" r="r" b="b"/>
              <a:pathLst>
                <a:path w="10290106" h="4676636">
                  <a:moveTo>
                    <a:pt x="0" y="0"/>
                  </a:moveTo>
                  <a:lnTo>
                    <a:pt x="10290106" y="0"/>
                  </a:lnTo>
                  <a:lnTo>
                    <a:pt x="10290106" y="4676636"/>
                  </a:lnTo>
                  <a:lnTo>
                    <a:pt x="0" y="4676636"/>
                  </a:lnTo>
                  <a:close/>
                </a:path>
              </a:pathLst>
            </a:custGeom>
            <a:solidFill>
              <a:srgbClr val="A6A6A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551375" y="1838582"/>
            <a:ext cx="7707925" cy="3507508"/>
            <a:chOff x="0" y="0"/>
            <a:chExt cx="10277234" cy="4676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77284" cy="4676636"/>
            </a:xfrm>
            <a:custGeom>
              <a:avLst/>
              <a:gdLst/>
              <a:ahLst/>
              <a:cxnLst/>
              <a:rect l="l" t="t" r="r" b="b"/>
              <a:pathLst>
                <a:path w="10277284" h="4676636">
                  <a:moveTo>
                    <a:pt x="0" y="0"/>
                  </a:moveTo>
                  <a:lnTo>
                    <a:pt x="10277284" y="0"/>
                  </a:lnTo>
                  <a:lnTo>
                    <a:pt x="10277284" y="4676636"/>
                  </a:lnTo>
                  <a:lnTo>
                    <a:pt x="0" y="4676636"/>
                  </a:lnTo>
                  <a:close/>
                </a:path>
              </a:pathLst>
            </a:custGeom>
            <a:solidFill>
              <a:srgbClr val="5170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896884" y="5737288"/>
            <a:ext cx="7701991" cy="3475625"/>
            <a:chOff x="0" y="0"/>
            <a:chExt cx="10269322" cy="4634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69372" cy="4634126"/>
            </a:xfrm>
            <a:custGeom>
              <a:avLst/>
              <a:gdLst/>
              <a:ahLst/>
              <a:cxnLst/>
              <a:rect l="l" t="t" r="r" b="b"/>
              <a:pathLst>
                <a:path w="10269372" h="4634126">
                  <a:moveTo>
                    <a:pt x="0" y="0"/>
                  </a:moveTo>
                  <a:lnTo>
                    <a:pt x="10269372" y="0"/>
                  </a:lnTo>
                  <a:lnTo>
                    <a:pt x="10269372" y="4634126"/>
                  </a:lnTo>
                  <a:lnTo>
                    <a:pt x="0" y="4634126"/>
                  </a:lnTo>
                  <a:close/>
                </a:path>
              </a:pathLst>
            </a:custGeom>
            <a:solidFill>
              <a:srgbClr val="C6A0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551375" y="5737288"/>
            <a:ext cx="7707925" cy="3475625"/>
            <a:chOff x="0" y="0"/>
            <a:chExt cx="10277234" cy="46341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77284" cy="4634126"/>
            </a:xfrm>
            <a:custGeom>
              <a:avLst/>
              <a:gdLst/>
              <a:ahLst/>
              <a:cxnLst/>
              <a:rect l="l" t="t" r="r" b="b"/>
              <a:pathLst>
                <a:path w="10277284" h="4634126">
                  <a:moveTo>
                    <a:pt x="0" y="0"/>
                  </a:moveTo>
                  <a:lnTo>
                    <a:pt x="10277284" y="0"/>
                  </a:lnTo>
                  <a:lnTo>
                    <a:pt x="10277284" y="4634126"/>
                  </a:lnTo>
                  <a:lnTo>
                    <a:pt x="0" y="4634126"/>
                  </a:lnTo>
                  <a:close/>
                </a:path>
              </a:pathLst>
            </a:custGeom>
            <a:solidFill>
              <a:srgbClr val="73737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08780" y="2544263"/>
            <a:ext cx="6682080" cy="163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  <a:spcBef>
                <a:spcPct val="0"/>
              </a:spcBef>
            </a:pPr>
            <a:r>
              <a:rPr lang="en-US" sz="3720" spc="-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Walk-In bookings: </a:t>
            </a:r>
          </a:p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en-US" sz="3720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Rapid, dedicated booking interface for front-desk staff.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44786" y="2544263"/>
            <a:ext cx="6942584" cy="163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sz="3719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Auto-Billing: Instant invoice generation with consolidated service charges.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677" y="6451663"/>
            <a:ext cx="6708853" cy="168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  <a:spcBef>
                <a:spcPct val="0"/>
              </a:spcBef>
            </a:pPr>
            <a:r>
              <a:rPr lang="en-US" sz="4119" spc="-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Live Analytics: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sz="3719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dashboards for occupancy and revenue tracking.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44786" y="6442138"/>
            <a:ext cx="7519215" cy="217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sz="3719" spc="-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Smart Notifications: 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sz="3719" spc="-6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Automated alerts for booking confirmation and check-out reminders.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026" y="1600807"/>
            <a:ext cx="7701991" cy="3500441"/>
            <a:chOff x="0" y="0"/>
            <a:chExt cx="10290055" cy="4676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0106" cy="4676636"/>
            </a:xfrm>
            <a:custGeom>
              <a:avLst/>
              <a:gdLst/>
              <a:ahLst/>
              <a:cxnLst/>
              <a:rect l="l" t="t" r="r" b="b"/>
              <a:pathLst>
                <a:path w="10290106" h="4676636">
                  <a:moveTo>
                    <a:pt x="0" y="0"/>
                  </a:moveTo>
                  <a:lnTo>
                    <a:pt x="10290106" y="0"/>
                  </a:lnTo>
                  <a:lnTo>
                    <a:pt x="10290106" y="4676636"/>
                  </a:lnTo>
                  <a:lnTo>
                    <a:pt x="0" y="4676636"/>
                  </a:lnTo>
                  <a:close/>
                </a:path>
              </a:pathLst>
            </a:custGeom>
            <a:solidFill>
              <a:srgbClr val="E2A9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551375" y="1657607"/>
            <a:ext cx="7707925" cy="3507508"/>
            <a:chOff x="0" y="0"/>
            <a:chExt cx="10277234" cy="4676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77284" cy="4676636"/>
            </a:xfrm>
            <a:custGeom>
              <a:avLst/>
              <a:gdLst/>
              <a:ahLst/>
              <a:cxnLst/>
              <a:rect l="l" t="t" r="r" b="b"/>
              <a:pathLst>
                <a:path w="10277284" h="4676636">
                  <a:moveTo>
                    <a:pt x="0" y="0"/>
                  </a:moveTo>
                  <a:lnTo>
                    <a:pt x="10277284" y="0"/>
                  </a:lnTo>
                  <a:lnTo>
                    <a:pt x="10277284" y="4676636"/>
                  </a:lnTo>
                  <a:lnTo>
                    <a:pt x="0" y="4676636"/>
                  </a:lnTo>
                  <a:close/>
                </a:path>
              </a:pathLst>
            </a:custGeom>
            <a:solidFill>
              <a:srgbClr val="74AD9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96884" y="5737288"/>
            <a:ext cx="7701991" cy="3475625"/>
            <a:chOff x="0" y="0"/>
            <a:chExt cx="10269322" cy="4634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69372" cy="4634126"/>
            </a:xfrm>
            <a:custGeom>
              <a:avLst/>
              <a:gdLst/>
              <a:ahLst/>
              <a:cxnLst/>
              <a:rect l="l" t="t" r="r" b="b"/>
              <a:pathLst>
                <a:path w="10269372" h="4634126">
                  <a:moveTo>
                    <a:pt x="0" y="0"/>
                  </a:moveTo>
                  <a:lnTo>
                    <a:pt x="10269372" y="0"/>
                  </a:lnTo>
                  <a:lnTo>
                    <a:pt x="10269372" y="4634126"/>
                  </a:lnTo>
                  <a:lnTo>
                    <a:pt x="0" y="4634126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551375" y="5737288"/>
            <a:ext cx="7707925" cy="3475625"/>
            <a:chOff x="0" y="0"/>
            <a:chExt cx="10277234" cy="4634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77284" cy="4634126"/>
            </a:xfrm>
            <a:custGeom>
              <a:avLst/>
              <a:gdLst/>
              <a:ahLst/>
              <a:cxnLst/>
              <a:rect l="l" t="t" r="r" b="b"/>
              <a:pathLst>
                <a:path w="10277284" h="4634126">
                  <a:moveTo>
                    <a:pt x="0" y="0"/>
                  </a:moveTo>
                  <a:lnTo>
                    <a:pt x="10277284" y="0"/>
                  </a:lnTo>
                  <a:lnTo>
                    <a:pt x="10277284" y="4634126"/>
                  </a:lnTo>
                  <a:lnTo>
                    <a:pt x="0" y="4634126"/>
                  </a:lnTo>
                  <a:close/>
                </a:path>
              </a:pathLst>
            </a:custGeom>
            <a:solidFill>
              <a:srgbClr val="C6A09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8921378" y="1085403"/>
            <a:ext cx="838692" cy="775703"/>
          </a:xfrm>
          <a:custGeom>
            <a:avLst/>
            <a:gdLst/>
            <a:ahLst/>
            <a:cxnLst/>
            <a:rect l="l" t="t" r="r" b="b"/>
            <a:pathLst>
              <a:path w="838692" h="775703">
                <a:moveTo>
                  <a:pt x="0" y="0"/>
                </a:moveTo>
                <a:lnTo>
                  <a:pt x="838692" y="0"/>
                </a:lnTo>
                <a:lnTo>
                  <a:pt x="838692" y="775703"/>
                </a:lnTo>
                <a:lnTo>
                  <a:pt x="0" y="77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12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>
            <a:off x="176808" y="1008953"/>
            <a:ext cx="971114" cy="928601"/>
          </a:xfrm>
          <a:custGeom>
            <a:avLst/>
            <a:gdLst/>
            <a:ahLst/>
            <a:cxnLst/>
            <a:rect l="l" t="t" r="r" b="b"/>
            <a:pathLst>
              <a:path w="971114" h="928601">
                <a:moveTo>
                  <a:pt x="0" y="0"/>
                </a:moveTo>
                <a:lnTo>
                  <a:pt x="971114" y="0"/>
                </a:lnTo>
                <a:lnTo>
                  <a:pt x="971114" y="928601"/>
                </a:lnTo>
                <a:lnTo>
                  <a:pt x="0" y="92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89" b="-228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362469" y="5326548"/>
            <a:ext cx="918424" cy="898300"/>
          </a:xfrm>
          <a:custGeom>
            <a:avLst/>
            <a:gdLst/>
            <a:ahLst/>
            <a:cxnLst/>
            <a:rect l="l" t="t" r="r" b="b"/>
            <a:pathLst>
              <a:path w="918424" h="898300">
                <a:moveTo>
                  <a:pt x="0" y="0"/>
                </a:moveTo>
                <a:lnTo>
                  <a:pt x="918424" y="0"/>
                </a:lnTo>
                <a:lnTo>
                  <a:pt x="918424" y="898300"/>
                </a:lnTo>
                <a:lnTo>
                  <a:pt x="0" y="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24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88092" y="5346090"/>
            <a:ext cx="926565" cy="926565"/>
          </a:xfrm>
          <a:custGeom>
            <a:avLst/>
            <a:gdLst/>
            <a:ahLst/>
            <a:cxnLst/>
            <a:rect l="l" t="t" r="r" b="b"/>
            <a:pathLst>
              <a:path w="926565" h="926565">
                <a:moveTo>
                  <a:pt x="0" y="0"/>
                </a:moveTo>
                <a:lnTo>
                  <a:pt x="926565" y="0"/>
                </a:lnTo>
                <a:lnTo>
                  <a:pt x="926565" y="926565"/>
                </a:lnTo>
                <a:lnTo>
                  <a:pt x="0" y="92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33583" y="328709"/>
            <a:ext cx="4301074" cy="620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b="1" spc="-73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14657" y="6857808"/>
            <a:ext cx="7519215" cy="159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SQL Server managed via Entity Framework Core, storing relational data for Users, Grievances, and Departments.</a:t>
            </a:r>
          </a:p>
          <a:p>
            <a:pPr algn="l">
              <a:lnSpc>
                <a:spcPts val="3105"/>
              </a:lnSpc>
              <a:spcBef>
                <a:spcPct val="0"/>
              </a:spcBef>
            </a:pPr>
            <a:endParaRPr lang="en-US" sz="2719" spc="-48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3583" y="2025131"/>
            <a:ext cx="7080328" cy="27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b="1" spc="-4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Developed using ASP.NET Core Web API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Layered Architecture: Controller • Service • Repository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Ensures: Maintainability, scalability &amp; clean code separation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Unit Testing: Implemented using xUnit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4657" y="1989891"/>
            <a:ext cx="7122316" cy="315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719" b="1" spc="-4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Built using Angular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Modular architecture for scalability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Auth Guards &amp; Interceptors for secure routing and API communication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Reactive Forms for reliable form handling</a:t>
            </a:r>
          </a:p>
          <a:p>
            <a:pPr marL="587156" lvl="1" indent="-293578" algn="l">
              <a:lnSpc>
                <a:spcPts val="3108"/>
              </a:lnSpc>
              <a:buFont typeface="Arial"/>
              <a:buChar char="•"/>
            </a:pPr>
            <a:r>
              <a:rPr lang="en-US" sz="2719" spc="-4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Angular Services + HTTPClient used to connect with backend APIs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83" y="6215323"/>
            <a:ext cx="7450255" cy="27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b="1" spc="-48">
                <a:solidFill>
                  <a:srgbClr val="F1F5F9"/>
                </a:solidFill>
                <a:latin typeface="Arimo Bold"/>
                <a:ea typeface="Arimo Bold"/>
                <a:cs typeface="Arimo Bold"/>
                <a:sym typeface="Arimo Bold"/>
              </a:rPr>
              <a:t>Roles</a:t>
            </a:r>
          </a:p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spc="-48">
                <a:solidFill>
                  <a:srgbClr val="F1F5F9"/>
                </a:solidFill>
                <a:latin typeface="Arimo"/>
                <a:ea typeface="Arimo"/>
                <a:cs typeface="Arimo"/>
                <a:sym typeface="Arimo"/>
              </a:rPr>
              <a:t>Admin: Manages users,hotels,rooms</a:t>
            </a:r>
          </a:p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spc="-48">
                <a:solidFill>
                  <a:srgbClr val="F1F5F9"/>
                </a:solidFill>
                <a:latin typeface="Arimo"/>
                <a:ea typeface="Arimo"/>
                <a:cs typeface="Arimo"/>
                <a:sym typeface="Arimo"/>
              </a:rPr>
              <a:t>Manager: Manage rooms and Confirms reservation</a:t>
            </a:r>
          </a:p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spc="-48">
                <a:solidFill>
                  <a:srgbClr val="F1F5F9"/>
                </a:solidFill>
                <a:latin typeface="Arimo"/>
                <a:ea typeface="Arimo"/>
                <a:cs typeface="Arimo"/>
                <a:sym typeface="Arimo"/>
              </a:rPr>
              <a:t>Receptionist: Check-in,check-out,Walk-in bookings</a:t>
            </a:r>
          </a:p>
          <a:p>
            <a:pPr algn="l">
              <a:lnSpc>
                <a:spcPts val="3108"/>
              </a:lnSpc>
              <a:spcBef>
                <a:spcPct val="0"/>
              </a:spcBef>
            </a:pPr>
            <a:r>
              <a:rPr lang="en-US" sz="2719" spc="-48">
                <a:solidFill>
                  <a:srgbClr val="F1F5F9"/>
                </a:solidFill>
                <a:latin typeface="Arimo"/>
                <a:ea typeface="Arimo"/>
                <a:cs typeface="Arimo"/>
                <a:sym typeface="Arimo"/>
              </a:rPr>
              <a:t>Guest:book rooms,request for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1804" y="6355339"/>
            <a:ext cx="7707925" cy="41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719" b="1" spc="-4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Database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56369" y="4264533"/>
            <a:ext cx="10268693" cy="1748057"/>
          </a:xfrm>
          <a:custGeom>
            <a:avLst/>
            <a:gdLst/>
            <a:ahLst/>
            <a:cxnLst/>
            <a:rect l="l" t="t" r="r" b="b"/>
            <a:pathLst>
              <a:path w="10268693" h="1748057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42011" y="1225464"/>
            <a:ext cx="13150196" cy="8761318"/>
          </a:xfrm>
          <a:custGeom>
            <a:avLst/>
            <a:gdLst/>
            <a:ahLst/>
            <a:cxnLst/>
            <a:rect l="l" t="t" r="r" b="b"/>
            <a:pathLst>
              <a:path w="13150196" h="8761318">
                <a:moveTo>
                  <a:pt x="0" y="0"/>
                </a:moveTo>
                <a:lnTo>
                  <a:pt x="13150196" y="0"/>
                </a:lnTo>
                <a:lnTo>
                  <a:pt x="13150196" y="8761318"/>
                </a:lnTo>
                <a:lnTo>
                  <a:pt x="0" y="876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42011" y="424939"/>
            <a:ext cx="5898821" cy="6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b="1" spc="-73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708</Words>
  <Application>Microsoft Office PowerPoint</Application>
  <PresentationFormat>Custom</PresentationFormat>
  <Paragraphs>104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Arial Bold</vt:lpstr>
      <vt:lpstr>Arial</vt:lpstr>
      <vt:lpstr>Arimo</vt:lpstr>
      <vt:lpstr>Arimo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System</dc:title>
  <dc:creator>Archana Gunda</dc:creator>
  <cp:lastModifiedBy>Archana Gunda</cp:lastModifiedBy>
  <cp:revision>4</cp:revision>
  <dcterms:created xsi:type="dcterms:W3CDTF">2006-08-16T00:00:00Z</dcterms:created>
  <dcterms:modified xsi:type="dcterms:W3CDTF">2026-01-06T18:08:13Z</dcterms:modified>
  <dc:identifier>DAG9lUqfGwE</dc:identifier>
</cp:coreProperties>
</file>